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1457" autoAdjust="0"/>
  </p:normalViewPr>
  <p:slideViewPr>
    <p:cSldViewPr snapToGrid="0" snapToObjects="1">
      <p:cViewPr varScale="1">
        <p:scale>
          <a:sx n="74" d="100"/>
          <a:sy n="74" d="100"/>
        </p:scale>
        <p:origin x="22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FB7D-4FDC-4FB8-9235-EC7549680CBF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2E76-E4AD-4D2C-B217-6BBE6BA513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924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為了避免上述算</a:t>
            </a:r>
            <a:r>
              <a:rPr lang="en-US" altLang="zh-TW" dirty="0" smtClean="0"/>
              <a:t>4</a:t>
            </a:r>
            <a:r>
              <a:rPr lang="zh-TW" altLang="en-US" dirty="0" smtClean="0"/>
              <a:t>維</a:t>
            </a:r>
            <a:r>
              <a:rPr lang="en-US" altLang="zh-TW" dirty="0" smtClean="0"/>
              <a:t>tensor</a:t>
            </a:r>
            <a:r>
              <a:rPr lang="zh-TW" altLang="en-US" dirty="0" smtClean="0"/>
              <a:t>的問題，我們採用了</a:t>
            </a:r>
            <a:r>
              <a:rPr lang="en-US" altLang="zh-TW" dirty="0" smtClean="0"/>
              <a:t>DP</a:t>
            </a:r>
            <a:r>
              <a:rPr lang="zh-TW" altLang="en-US" dirty="0" smtClean="0"/>
              <a:t>的近似，每次只算一小部分的</a:t>
            </a:r>
            <a:r>
              <a:rPr lang="en-US" altLang="zh-TW" dirty="0" smtClean="0"/>
              <a:t>DP</a:t>
            </a:r>
            <a:r>
              <a:rPr lang="zh-TW" altLang="en-US" dirty="0" smtClean="0"/>
              <a:t> 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，稱為</a:t>
            </a:r>
            <a:r>
              <a:rPr lang="en-US" altLang="zh-TW" dirty="0" smtClean="0"/>
              <a:t>window</a:t>
            </a:r>
          </a:p>
          <a:p>
            <a:r>
              <a:rPr lang="zh-TW" altLang="en-US" dirty="0" smtClean="0"/>
              <a:t>在這樣的近似下，</a:t>
            </a:r>
            <a:r>
              <a:rPr lang="en-US" altLang="zh-TW" dirty="0" smtClean="0"/>
              <a:t>time complexity</a:t>
            </a:r>
            <a:r>
              <a:rPr lang="zh-TW" altLang="en-US" dirty="0" smtClean="0"/>
              <a:t>和</a:t>
            </a:r>
            <a:r>
              <a:rPr lang="en-US" altLang="zh-TW" dirty="0" smtClean="0"/>
              <a:t>memory complexity</a:t>
            </a:r>
            <a:r>
              <a:rPr lang="zh-TW" altLang="en-US" dirty="0" smtClean="0"/>
              <a:t>會變成是</a:t>
            </a:r>
            <a:endParaRPr lang="en-US" altLang="zh-TW" dirty="0" smtClean="0"/>
          </a:p>
          <a:p>
            <a:r>
              <a:rPr lang="en-US" altLang="zh-TW" dirty="0" smtClean="0"/>
              <a:t>Window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之間如何劃分，我們用了一個</a:t>
            </a:r>
            <a:r>
              <a:rPr lang="en-US" altLang="zh-TW" dirty="0" smtClean="0"/>
              <a:t>heuristic</a:t>
            </a:r>
            <a:r>
              <a:rPr lang="zh-TW" altLang="en-US" dirty="0" smtClean="0"/>
              <a:t>找出下次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的起始位置</a:t>
            </a:r>
            <a:endParaRPr lang="en-US" altLang="zh-TW" dirty="0" smtClean="0"/>
          </a:p>
          <a:p>
            <a:r>
              <a:rPr lang="zh-TW" altLang="en-US" dirty="0" smtClean="0"/>
              <a:t>做完一個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DP</a:t>
            </a:r>
            <a:r>
              <a:rPr lang="zh-TW" altLang="en-US" dirty="0" smtClean="0"/>
              <a:t>後，</a:t>
            </a:r>
            <a:r>
              <a:rPr lang="en-US" altLang="zh-TW" dirty="0" err="1" smtClean="0"/>
              <a:t>traceback</a:t>
            </a:r>
            <a:r>
              <a:rPr lang="zh-TW" altLang="en-US" dirty="0" smtClean="0"/>
              <a:t>後得到的路徑可以用簡單的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來改善</a:t>
            </a:r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D2E76-E4AD-4D2C-B217-6BBE6BA513A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55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所以算法是這樣</a:t>
            </a:r>
            <a:endParaRPr lang="en-US" altLang="zh-TW" dirty="0" smtClean="0"/>
          </a:p>
          <a:p>
            <a:r>
              <a:rPr lang="zh-TW" altLang="en-US" dirty="0" smtClean="0"/>
              <a:t>先算一部分的</a:t>
            </a:r>
            <a:r>
              <a:rPr lang="en-US" altLang="zh-TW" dirty="0" smtClean="0"/>
              <a:t>DP</a:t>
            </a:r>
          </a:p>
          <a:p>
            <a:r>
              <a:rPr lang="zh-TW" altLang="en-US" dirty="0" smtClean="0"/>
              <a:t>用上述的</a:t>
            </a:r>
            <a:r>
              <a:rPr lang="en-US" altLang="zh-TW" dirty="0" smtClean="0"/>
              <a:t>heuristic</a:t>
            </a:r>
            <a:r>
              <a:rPr lang="zh-TW" altLang="en-US" dirty="0" smtClean="0"/>
              <a:t>去找出下一個</a:t>
            </a:r>
            <a:r>
              <a:rPr lang="en-US" altLang="zh-TW" dirty="0" smtClean="0"/>
              <a:t>DP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的起始位置，</a:t>
            </a:r>
            <a:endParaRPr lang="en-US" altLang="zh-TW" dirty="0" smtClean="0"/>
          </a:p>
          <a:p>
            <a:r>
              <a:rPr lang="zh-TW" altLang="en-US" dirty="0" smtClean="0"/>
              <a:t>限制這個位置是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個座標都相同，</a:t>
            </a:r>
            <a:endParaRPr lang="en-US" altLang="zh-TW" dirty="0" smtClean="0"/>
          </a:p>
          <a:p>
            <a:r>
              <a:rPr lang="zh-TW" altLang="en-US" dirty="0" smtClean="0"/>
              <a:t>且單位時間通過的車子數量是最多的</a:t>
            </a:r>
            <a:endParaRPr lang="en-US" altLang="zh-TW" dirty="0" smtClean="0"/>
          </a:p>
          <a:p>
            <a:r>
              <a:rPr lang="zh-TW" altLang="en-US" dirty="0" smtClean="0"/>
              <a:t>因此，下一個</a:t>
            </a:r>
            <a:r>
              <a:rPr lang="en-US" altLang="zh-TW" dirty="0" smtClean="0"/>
              <a:t>window</a:t>
            </a:r>
            <a:r>
              <a:rPr lang="zh-TW" altLang="en-US" dirty="0" smtClean="0"/>
              <a:t>的起始位置會是這個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D2E76-E4AD-4D2C-B217-6BBE6BA513A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22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Greedy</a:t>
            </a:r>
            <a:r>
              <a:rPr lang="zh-TW" altLang="en-US" dirty="0" smtClean="0"/>
              <a:t>的部分，因為</a:t>
            </a:r>
            <a:r>
              <a:rPr lang="en-US" altLang="zh-TW" dirty="0" smtClean="0"/>
              <a:t>DP</a:t>
            </a:r>
            <a:r>
              <a:rPr lang="zh-TW" altLang="en-US" dirty="0" smtClean="0"/>
              <a:t> 找出的是最短時間，所以會有上面單輛車先過，多輛車較慢通過的問題</a:t>
            </a:r>
            <a:endParaRPr lang="en-US" altLang="zh-TW" dirty="0" smtClean="0"/>
          </a:p>
          <a:p>
            <a:r>
              <a:rPr lang="zh-TW" altLang="en-US" dirty="0" smtClean="0"/>
              <a:t>這裡是直接將多輛車安排在單輛車之前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D2E76-E4AD-4D2C-B217-6BBE6BA513A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1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DP window</a:t>
            </a:r>
            <a:r>
              <a:rPr lang="zh-TW" altLang="en-US" dirty="0" smtClean="0"/>
              <a:t>大小為</a:t>
            </a:r>
            <a:r>
              <a:rPr lang="en-US" altLang="zh-TW" dirty="0" smtClean="0"/>
              <a:t>50</a:t>
            </a:r>
            <a:r>
              <a:rPr lang="zh-TW" altLang="en-US" dirty="0" smtClean="0"/>
              <a:t>，在工作站上測試的結果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D2E76-E4AD-4D2C-B217-6BBE6BA513A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1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3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8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2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607EC-9DCD-0246-ADFC-4A8B1DC9B23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E2D56-2A1F-584D-824E-2DABD5AA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Algorithm </a:t>
            </a:r>
            <a:br>
              <a:rPr lang="en-US" b="1" dirty="0" smtClean="0"/>
            </a:br>
            <a:r>
              <a:rPr lang="en-US" b="1" dirty="0" smtClean="0"/>
              <a:t>Final Presentation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693"/>
            <a:ext cx="9144000" cy="1655762"/>
          </a:xfrm>
        </p:spPr>
        <p:txBody>
          <a:bodyPr/>
          <a:lstStyle/>
          <a:p>
            <a:r>
              <a:rPr lang="zh-TW" altLang="en-US" dirty="0" smtClean="0"/>
              <a:t>電機四 廖宜倫</a:t>
            </a:r>
            <a:r>
              <a:rPr lang="en-US" altLang="zh-TW" dirty="0" smtClean="0"/>
              <a:t> B03901001</a:t>
            </a:r>
          </a:p>
          <a:p>
            <a:r>
              <a:rPr lang="zh-TW" altLang="en-US" dirty="0" smtClean="0"/>
              <a:t>電機四 周晁德</a:t>
            </a:r>
            <a:r>
              <a:rPr lang="en-US" altLang="zh-TW" dirty="0" smtClean="0"/>
              <a:t> B03901096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5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5898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 (1/4)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Minimize the total time for all cars to pass</a:t>
            </a:r>
          </a:p>
          <a:p>
            <a:pPr lvl="1"/>
            <a:r>
              <a:rPr lang="en-US" dirty="0" smtClean="0"/>
              <a:t>Match as many cars to pass at the same time as possible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Sequence Alignment [Algorithm Design P273]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1" y="3226024"/>
            <a:ext cx="5776957" cy="3196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06" y="3297286"/>
            <a:ext cx="1310194" cy="506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21171" y="3407547"/>
                <a:ext cx="518607" cy="285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71" y="3407547"/>
                <a:ext cx="518607" cy="2859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1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 (2/4)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75247"/>
            <a:ext cx="10261121" cy="102867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N: 1E 00 1E 00 1S 1E   00</a:t>
            </a:r>
            <a:r>
              <a:rPr lang="zh-TW" altLang="en-US" dirty="0" smtClean="0"/>
              <a:t>                  </a:t>
            </a:r>
            <a:r>
              <a:rPr lang="en-US" altLang="zh-TW" sz="3200" b="1" dirty="0" smtClean="0">
                <a:solidFill>
                  <a:srgbClr val="0070C0"/>
                </a:solidFill>
              </a:rPr>
              <a:t>DP with</a:t>
            </a:r>
            <a:r>
              <a:rPr lang="zh-TW" altLang="en-US" sz="3200" b="1" dirty="0" smtClean="0">
                <a:solidFill>
                  <a:srgbClr val="0070C0"/>
                </a:solidFill>
              </a:rPr>
              <a:t> </a:t>
            </a:r>
            <a:r>
              <a:rPr lang="en-US" altLang="zh-TW" sz="3200" b="1" dirty="0" smtClean="0">
                <a:solidFill>
                  <a:srgbClr val="0070C0"/>
                </a:solidFill>
              </a:rPr>
              <a:t>induction on time</a:t>
            </a:r>
            <a:endParaRPr lang="en-US" sz="3200" b="1" dirty="0" smtClean="0">
              <a:solidFill>
                <a:srgbClr val="0070C0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 : 00 1S 1S 1S 1N 00 1W</a:t>
            </a:r>
            <a:endParaRPr lang="en-US" dirty="0" smtClean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01407"/>
              </p:ext>
            </p:extLst>
          </p:nvPr>
        </p:nvGraphicFramePr>
        <p:xfrm>
          <a:off x="722677" y="2443461"/>
          <a:ext cx="4860000" cy="41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000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1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2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3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4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5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6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7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1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3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6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7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2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3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4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5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6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w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70C0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7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40074" y="3709648"/>
                <a:ext cx="638335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𝑐𝑎𝑛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𝑝𝑎𝑠𝑠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𝑠𝑎𝑚𝑒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𝑡𝑖𝑚𝑒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+1,          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𝑐𝑎𝑟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𝑝𝑎𝑠𝑠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𝑐𝑎𝑟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𝑤𝑎𝑖𝑡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+1,          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𝑐𝑎𝑟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𝑝𝑎𝑠𝑠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𝑐𝑎𝑟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𝑤𝑎𝑖𝑡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74" y="3709648"/>
                <a:ext cx="6383351" cy="884281"/>
              </a:xfrm>
              <a:prstGeom prst="rect">
                <a:avLst/>
              </a:prstGeom>
              <a:blipFill rotWithShape="0">
                <a:blip r:embed="rId2"/>
                <a:stretch>
                  <a:fillRect b="-1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59685" y="2833378"/>
                <a:ext cx="540789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𝑩𝒐𝒖𝒏𝒅𝒂𝒓𝒚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𝑪𝒐𝒏𝒅𝒊𝒕𝒊𝒐𝒏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,0,0,0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,0,0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85" y="2833378"/>
                <a:ext cx="5407891" cy="617861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1677722" y="3256690"/>
            <a:ext cx="307195" cy="3105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 (3/4)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7745"/>
                <a:ext cx="10515600" cy="4819218"/>
              </a:xfrm>
            </p:spPr>
            <p:txBody>
              <a:bodyPr/>
              <a:lstStyle/>
              <a:p>
                <a:r>
                  <a:rPr lang="en-US" dirty="0" smtClean="0">
                    <a:ea typeface="BiauKai" charset="-120"/>
                    <a:cs typeface="BiauKai" charset="-120"/>
                  </a:rPr>
                  <a:t>For cars from </a:t>
                </a:r>
                <a:r>
                  <a:rPr lang="en-US" b="1" dirty="0" smtClean="0">
                    <a:solidFill>
                      <a:srgbClr val="0070C0"/>
                    </a:solidFill>
                    <a:ea typeface="BiauKai" charset="-120"/>
                    <a:cs typeface="BiauKai" charset="-120"/>
                  </a:rPr>
                  <a:t>4 directions</a:t>
                </a:r>
                <a:r>
                  <a:rPr lang="en-US" dirty="0" smtClean="0">
                    <a:ea typeface="BiauKai" charset="-120"/>
                    <a:cs typeface="BiauKai" charset="-120"/>
                  </a:rPr>
                  <a:t>, we will need a </a:t>
                </a:r>
                <a:r>
                  <a:rPr lang="en-US" b="1" dirty="0" smtClean="0">
                    <a:solidFill>
                      <a:srgbClr val="0070C0"/>
                    </a:solidFill>
                    <a:ea typeface="BiauKai" charset="-120"/>
                    <a:cs typeface="BiauKai" charset="-120"/>
                  </a:rPr>
                  <a:t>4D tensor</a:t>
                </a:r>
                <a:r>
                  <a:rPr lang="en-US" dirty="0" smtClean="0">
                    <a:ea typeface="BiauKai" charset="-120"/>
                    <a:cs typeface="BiauKai" charset="-120"/>
                  </a:rPr>
                  <a:t>.</a:t>
                </a:r>
              </a:p>
              <a:p>
                <a:r>
                  <a:rPr lang="en-US" dirty="0" smtClean="0">
                    <a:ea typeface="BiauKai" charset="-120"/>
                    <a:cs typeface="BiauKai" charset="-120"/>
                  </a:rPr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BiauKai" charset="-120"/>
                            <a:cs typeface="BiauKai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BiauKai" charset="-120"/>
                                <a:cs typeface="BiauKai" charset="-12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BiauKai" charset="-120"/>
                                <a:cs typeface="BiauKai" charset="-12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BiauKai" charset="-120"/>
                                <a:cs typeface="BiauKai" charset="-12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←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𝑠𝑡𝑖𝑙𝑙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𝑝𝑜𝑙𝑦𝑛𝑜𝑚𝑖𝑎𝑙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𝑡𝑖𝑚𝑒</m:t>
                    </m:r>
                    <m:r>
                      <a:rPr lang="en-US" b="0" i="0" smtClean="0">
                        <a:latin typeface="Cambria Math" charset="0"/>
                        <a:ea typeface="BiauKai" charset="-120"/>
                        <a:cs typeface="BiauKai" charset="-120"/>
                      </a:rPr>
                      <m:t>…</m:t>
                    </m:r>
                  </m:oMath>
                </a14:m>
                <a:endParaRPr lang="en-US" b="0" dirty="0" smtClean="0">
                  <a:ea typeface="BiauKai" charset="-120"/>
                  <a:cs typeface="BiauKai" charset="-120"/>
                </a:endParaRPr>
              </a:p>
              <a:p>
                <a:r>
                  <a:rPr lang="en-US" dirty="0" smtClean="0">
                    <a:ea typeface="BiauKai" charset="-120"/>
                    <a:cs typeface="BiauKai" charset="-120"/>
                  </a:rPr>
                  <a:t>Memory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BiauKai" charset="-120"/>
                            <a:cs typeface="BiauKai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BiauKai" charset="-120"/>
                                <a:cs typeface="BiauKai" charset="-12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BiauKai" charset="-120"/>
                                <a:cs typeface="BiauKai" charset="-12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BiauKai" charset="-120"/>
                                <a:cs typeface="BiauKai" charset="-12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←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𝑓𝑜𝑟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𝑡h𝑒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𝑡𝑟𝑎𝑐𝑒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𝑏𝑎𝑐𝑘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BiauKai" charset="-120"/>
                        <a:cs typeface="BiauKai" charset="-120"/>
                      </a:rPr>
                      <m:t>𝑡𝑎𝑏𝑙𝑒</m:t>
                    </m:r>
                  </m:oMath>
                </a14:m>
                <a:endParaRPr lang="en-US" dirty="0" smtClean="0">
                  <a:ea typeface="BiauKai" charset="-120"/>
                  <a:cs typeface="BiauKai" charset="-120"/>
                </a:endParaRP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7745"/>
                <a:ext cx="10515600" cy="4819218"/>
              </a:xfrm>
              <a:blipFill>
                <a:blip r:embed="rId2"/>
                <a:stretch>
                  <a:fillRect l="-1043" t="-2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78" b="2543"/>
          <a:stretch/>
        </p:blipFill>
        <p:spPr>
          <a:xfrm>
            <a:off x="452274" y="3523508"/>
            <a:ext cx="4736741" cy="2335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34743" y="3089690"/>
                <a:ext cx="5260729" cy="142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43" y="3089690"/>
                <a:ext cx="5260729" cy="1421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74941" y="4750154"/>
                <a:ext cx="5520531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𝐵𝑜𝑢𝑛𝑑𝑎𝑟𝑦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𝐶𝑜𝑛𝑑𝑖𝑡𝑖𝑜𝑛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,0,0,0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,0,0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0,0,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0,0,0,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∈[0,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941" y="4750154"/>
                <a:ext cx="5520531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 (4/4)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11838" cy="467153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Fixed-sized window </a:t>
            </a:r>
            <a:r>
              <a:rPr lang="en-US" dirty="0" smtClean="0"/>
              <a:t>for</a:t>
            </a:r>
            <a:r>
              <a:rPr lang="en-US" b="1" dirty="0" smtClean="0">
                <a:solidFill>
                  <a:srgbClr val="0070C0"/>
                </a:solidFill>
              </a:rPr>
              <a:t> dynamic programming </a:t>
            </a:r>
            <a:r>
              <a:rPr lang="en-US" dirty="0" smtClean="0"/>
              <a:t>table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Heuristic</a:t>
            </a:r>
            <a:r>
              <a:rPr lang="en-US" dirty="0" smtClean="0"/>
              <a:t> to choose a position as the start point for the next window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Greedy</a:t>
            </a:r>
            <a:r>
              <a:rPr lang="en-US" dirty="0" smtClean="0"/>
              <a:t> to refine the solution to each window</a:t>
            </a:r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19408"/>
              </p:ext>
            </p:extLst>
          </p:nvPr>
        </p:nvGraphicFramePr>
        <p:xfrm>
          <a:off x="8336468" y="607846"/>
          <a:ext cx="31680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BiauKai" charset="-120"/>
                          <a:ea typeface="BiauKai" charset="-120"/>
                          <a:cs typeface="BiauKai" charset="-120"/>
                        </a:rPr>
                        <a:t>w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BiauKai" charset="-120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746140" y="1033924"/>
            <a:ext cx="1593412" cy="1566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2727" y="1803126"/>
            <a:ext cx="1588619" cy="15866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39551" y="2600036"/>
            <a:ext cx="1164917" cy="11777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746140" y="1033923"/>
            <a:ext cx="360000" cy="360000"/>
            <a:chOff x="9262124" y="1431195"/>
            <a:chExt cx="360000" cy="360000"/>
          </a:xfrm>
        </p:grpSpPr>
        <p:sp>
          <p:nvSpPr>
            <p:cNvPr id="10" name="Oval 9"/>
            <p:cNvSpPr/>
            <p:nvPr/>
          </p:nvSpPr>
          <p:spPr>
            <a:xfrm>
              <a:off x="9262124" y="1431195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51554" y="1472695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54" y="1472695"/>
                  <a:ext cx="18113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9542846" y="1827069"/>
            <a:ext cx="360000" cy="360000"/>
            <a:chOff x="9180358" y="961684"/>
            <a:chExt cx="360000" cy="360000"/>
          </a:xfrm>
        </p:grpSpPr>
        <p:sp>
          <p:nvSpPr>
            <p:cNvPr id="16" name="Oval 15"/>
            <p:cNvSpPr/>
            <p:nvPr/>
          </p:nvSpPr>
          <p:spPr>
            <a:xfrm>
              <a:off x="9180358" y="961684"/>
              <a:ext cx="360000" cy="36000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269788" y="1003184"/>
                  <a:ext cx="1811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9788" y="1003184"/>
                  <a:ext cx="181139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000" r="-30000"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10336582" y="2602695"/>
            <a:ext cx="360000" cy="360000"/>
            <a:chOff x="10267079" y="690643"/>
            <a:chExt cx="360000" cy="360000"/>
          </a:xfrm>
        </p:grpSpPr>
        <p:sp>
          <p:nvSpPr>
            <p:cNvPr id="18" name="Oval 17"/>
            <p:cNvSpPr/>
            <p:nvPr/>
          </p:nvSpPr>
          <p:spPr>
            <a:xfrm>
              <a:off x="10267079" y="690643"/>
              <a:ext cx="360000" cy="36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0365429" y="732143"/>
                  <a:ext cx="1811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3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5429" y="732143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31034"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6431"/>
              </p:ext>
            </p:extLst>
          </p:nvPr>
        </p:nvGraphicFramePr>
        <p:xfrm>
          <a:off x="8746140" y="4293957"/>
          <a:ext cx="2160000" cy="220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8746140" y="4293956"/>
            <a:ext cx="2160000" cy="220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26915"/>
                  </p:ext>
                </p:extLst>
              </p:nvPr>
            </p:nvGraphicFramePr>
            <p:xfrm>
              <a:off x="965616" y="4668866"/>
              <a:ext cx="648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original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modified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Time Complexity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Memory Complexity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26915"/>
                  </p:ext>
                </p:extLst>
              </p:nvPr>
            </p:nvGraphicFramePr>
            <p:xfrm>
              <a:off x="965616" y="4668866"/>
              <a:ext cx="648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original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modified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Time Complexity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65" t="-106452" r="-10084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106452" r="-563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Memory Complexity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65" t="-209836" r="-1008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209836" r="-56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24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Algorithm (1/2)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02020" y="1378935"/>
                <a:ext cx="11439172" cy="4351338"/>
              </a:xfrm>
            </p:spPr>
            <p:txBody>
              <a:bodyPr/>
              <a:lstStyle/>
              <a:p>
                <a:r>
                  <a:rPr lang="en-US" altLang="zh-TW" b="1" dirty="0" smtClean="0">
                    <a:solidFill>
                      <a:srgbClr val="0070C0"/>
                    </a:solidFill>
                  </a:rPr>
                  <a:t>DP + Heuristic + Greedy</a:t>
                </a:r>
              </a:p>
              <a:p>
                <a:r>
                  <a:rPr lang="en-US" altLang="zh-TW" dirty="0" smtClean="0"/>
                  <a:t>DP</a:t>
                </a:r>
              </a:p>
              <a:p>
                <a:r>
                  <a:rPr lang="en-US" altLang="zh-TW" dirty="0" smtClean="0"/>
                  <a:t>Heuristic:    </a:t>
                </a:r>
                <a:r>
                  <a:rPr lang="en-US" altLang="zh-TW" b="1" i="1" dirty="0" smtClean="0"/>
                  <a:t>max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𝑐𝑎𝑟𝑠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h𝑎𝑣𝑖𝑛𝑔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𝑖𝑛𝑡𝑒𝑟𝑠𝑒𝑐𝑡𝑖𝑜𝑛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𝑢𝑠𝑒𝑑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𝑠𝑜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TW" altLang="en-US" dirty="0" smtClean="0"/>
                  <a:t>  </a:t>
                </a:r>
                <a:r>
                  <a:rPr lang="en-US" altLang="zh-TW" dirty="0" smtClean="0"/>
                  <a:t>when </a:t>
                </a:r>
                <a:r>
                  <a:rPr lang="en-US" altLang="zh-TW" i="1" dirty="0" smtClean="0"/>
                  <a:t>x=y=z=w</a:t>
                </a:r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020" y="1378935"/>
                <a:ext cx="11439172" cy="4351338"/>
              </a:xfrm>
              <a:blipFill>
                <a:blip r:embed="rId3"/>
                <a:stretch>
                  <a:fillRect l="-959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95302"/>
              </p:ext>
            </p:extLst>
          </p:nvPr>
        </p:nvGraphicFramePr>
        <p:xfrm>
          <a:off x="1324061" y="3513220"/>
          <a:ext cx="2857048" cy="298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268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w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5"/>
          <p:cNvSpPr/>
          <p:nvPr/>
        </p:nvSpPr>
        <p:spPr>
          <a:xfrm>
            <a:off x="1686437" y="3881491"/>
            <a:ext cx="1417364" cy="148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1"/>
          <p:cNvGrpSpPr/>
          <p:nvPr/>
        </p:nvGrpSpPr>
        <p:grpSpPr>
          <a:xfrm>
            <a:off x="1686437" y="3897796"/>
            <a:ext cx="360000" cy="360000"/>
            <a:chOff x="9214828" y="1389694"/>
            <a:chExt cx="360000" cy="360000"/>
          </a:xfrm>
        </p:grpSpPr>
        <p:sp>
          <p:nvSpPr>
            <p:cNvPr id="11" name="Oval 9"/>
            <p:cNvSpPr/>
            <p:nvPr/>
          </p:nvSpPr>
          <p:spPr>
            <a:xfrm>
              <a:off x="9214828" y="1389694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0"/>
                <p:cNvSpPr txBox="1"/>
                <p:nvPr/>
              </p:nvSpPr>
              <p:spPr>
                <a:xfrm>
                  <a:off x="9304258" y="1410070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258" y="1410070"/>
                  <a:ext cx="181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6"/>
          <p:cNvSpPr/>
          <p:nvPr/>
        </p:nvSpPr>
        <p:spPr>
          <a:xfrm>
            <a:off x="5836980" y="4639465"/>
            <a:ext cx="1404595" cy="146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9"/>
          <p:cNvGrpSpPr/>
          <p:nvPr/>
        </p:nvGrpSpPr>
        <p:grpSpPr>
          <a:xfrm>
            <a:off x="5824211" y="4622760"/>
            <a:ext cx="360000" cy="387056"/>
            <a:chOff x="12724510" y="1051612"/>
            <a:chExt cx="360000" cy="387056"/>
          </a:xfrm>
        </p:grpSpPr>
        <p:sp>
          <p:nvSpPr>
            <p:cNvPr id="27" name="Oval 15"/>
            <p:cNvSpPr/>
            <p:nvPr/>
          </p:nvSpPr>
          <p:spPr>
            <a:xfrm>
              <a:off x="12724510" y="1078668"/>
              <a:ext cx="360000" cy="36000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16"/>
                <p:cNvSpPr txBox="1"/>
                <p:nvPr/>
              </p:nvSpPr>
              <p:spPr>
                <a:xfrm>
                  <a:off x="12790575" y="1051612"/>
                  <a:ext cx="1811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0575" y="1051612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5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24412"/>
              </p:ext>
            </p:extLst>
          </p:nvPr>
        </p:nvGraphicFramePr>
        <p:xfrm>
          <a:off x="4755687" y="3513220"/>
          <a:ext cx="2857048" cy="298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268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  <a:ea typeface="BiauKai" charset="-120"/>
                          <a:cs typeface="BiauKai" charset="-120"/>
                        </a:rPr>
                        <a:t>w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BiauKai" charset="-120"/>
                        <a:cs typeface="BiauKai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Rectangle 5"/>
          <p:cNvSpPr/>
          <p:nvPr/>
        </p:nvSpPr>
        <p:spPr>
          <a:xfrm>
            <a:off x="5118063" y="3881491"/>
            <a:ext cx="1417364" cy="148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1"/>
          <p:cNvGrpSpPr/>
          <p:nvPr/>
        </p:nvGrpSpPr>
        <p:grpSpPr>
          <a:xfrm>
            <a:off x="5118063" y="3897796"/>
            <a:ext cx="360000" cy="360000"/>
            <a:chOff x="9214828" y="1389694"/>
            <a:chExt cx="360000" cy="360000"/>
          </a:xfrm>
        </p:grpSpPr>
        <p:sp>
          <p:nvSpPr>
            <p:cNvPr id="35" name="Oval 9"/>
            <p:cNvSpPr/>
            <p:nvPr/>
          </p:nvSpPr>
          <p:spPr>
            <a:xfrm>
              <a:off x="9214828" y="1389694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0"/>
                <p:cNvSpPr txBox="1"/>
                <p:nvPr/>
              </p:nvSpPr>
              <p:spPr>
                <a:xfrm>
                  <a:off x="9304258" y="1410070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258" y="1410070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直線單箭頭接點 4"/>
          <p:cNvCxnSpPr/>
          <p:nvPr/>
        </p:nvCxnSpPr>
        <p:spPr>
          <a:xfrm flipH="1">
            <a:off x="2536321" y="2977243"/>
            <a:ext cx="342726" cy="1852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Algorithm (2/2)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Greedy</a:t>
            </a:r>
          </a:p>
          <a:p>
            <a:r>
              <a:rPr lang="en-US" altLang="zh-TW" dirty="0" smtClean="0"/>
              <a:t>Place flows of multiple cars in front of those of a single car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1055" y="3264912"/>
            <a:ext cx="45746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N:</a:t>
            </a:r>
          </a:p>
          <a:p>
            <a:r>
              <a:rPr lang="zh-TW" altLang="en-US" sz="2400" dirty="0"/>
              <a:t>        0 0 E 0 0 0 E 0 0 S 0 0 0 </a:t>
            </a:r>
            <a:r>
              <a:rPr lang="zh-TW" altLang="en-US" sz="2400" dirty="0" smtClean="0"/>
              <a:t>E</a:t>
            </a:r>
            <a:endParaRPr lang="en-US" altLang="zh-TW" sz="2400" dirty="0" smtClean="0"/>
          </a:p>
          <a:p>
            <a:r>
              <a:rPr lang="zh-TW" altLang="en-US" sz="2400" dirty="0" smtClean="0"/>
              <a:t>E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0 0 0 S S S N 0 0 0 W 0 0 0</a:t>
            </a:r>
          </a:p>
          <a:p>
            <a:r>
              <a:rPr lang="zh-TW" altLang="en-US" sz="2400" dirty="0" smtClean="0"/>
              <a:t>S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0 0 0 E E E 0 0 0 E 0 E W </a:t>
            </a:r>
            <a:r>
              <a:rPr lang="zh-TW" altLang="en-US" sz="2400" dirty="0" smtClean="0"/>
              <a:t>0</a:t>
            </a:r>
            <a:endParaRPr lang="en-US" altLang="zh-TW" sz="2400" dirty="0" smtClean="0"/>
          </a:p>
          <a:p>
            <a:r>
              <a:rPr lang="zh-TW" altLang="en-US" sz="2400" dirty="0" smtClean="0"/>
              <a:t>W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E E 0 0 0 0 0 E N 0 E 0 0 0</a:t>
            </a:r>
          </a:p>
        </p:txBody>
      </p:sp>
      <p:sp>
        <p:nvSpPr>
          <p:cNvPr id="5" name="矩形 4"/>
          <p:cNvSpPr/>
          <p:nvPr/>
        </p:nvSpPr>
        <p:spPr>
          <a:xfrm>
            <a:off x="1986455" y="4351283"/>
            <a:ext cx="604345" cy="1203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13131" y="326491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N:</a:t>
            </a:r>
          </a:p>
          <a:p>
            <a:r>
              <a:rPr lang="zh-TW" altLang="en-US" sz="2400" dirty="0"/>
              <a:t>        0 0 0 0 0 E E S 0 0 0 0 0 </a:t>
            </a:r>
            <a:r>
              <a:rPr lang="zh-TW" altLang="en-US" sz="2400" dirty="0" smtClean="0"/>
              <a:t>E</a:t>
            </a:r>
            <a:endParaRPr lang="en-US" altLang="zh-TW" sz="2400" dirty="0" smtClean="0"/>
          </a:p>
          <a:p>
            <a:r>
              <a:rPr lang="zh-TW" altLang="en-US" sz="2400" dirty="0" smtClean="0"/>
              <a:t>E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0 S S S 0 0 N 0 0 0 W 0 0 0</a:t>
            </a:r>
          </a:p>
          <a:p>
            <a:r>
              <a:rPr lang="zh-TW" altLang="en-US" sz="2400" dirty="0" smtClean="0"/>
              <a:t>S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0 E E E 0 0 0 E 0 0 0 E W </a:t>
            </a:r>
            <a:r>
              <a:rPr lang="zh-TW" altLang="en-US" sz="2400" dirty="0" smtClean="0"/>
              <a:t>0</a:t>
            </a:r>
            <a:endParaRPr lang="en-US" altLang="zh-TW" sz="2400" dirty="0" smtClean="0"/>
          </a:p>
          <a:p>
            <a:r>
              <a:rPr lang="zh-TW" altLang="en-US" sz="2400" dirty="0" smtClean="0"/>
              <a:t>W</a:t>
            </a:r>
            <a:r>
              <a:rPr lang="zh-TW" altLang="en-US" sz="2400" dirty="0"/>
              <a:t>:</a:t>
            </a:r>
          </a:p>
          <a:p>
            <a:r>
              <a:rPr lang="zh-TW" altLang="en-US" sz="2400" dirty="0"/>
              <a:t>        E 0 0 0 E 0 0 0 E N E 0 0 0</a:t>
            </a:r>
          </a:p>
        </p:txBody>
      </p:sp>
      <p:sp>
        <p:nvSpPr>
          <p:cNvPr id="7" name="矩形 6"/>
          <p:cNvSpPr/>
          <p:nvPr/>
        </p:nvSpPr>
        <p:spPr>
          <a:xfrm>
            <a:off x="6080234" y="4351283"/>
            <a:ext cx="604345" cy="1203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8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window size = 50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801028"/>
              </p:ext>
            </p:extLst>
          </p:nvPr>
        </p:nvGraphicFramePr>
        <p:xfrm>
          <a:off x="191382" y="2653570"/>
          <a:ext cx="11759077" cy="216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325">
                  <a:extLst>
                    <a:ext uri="{9D8B030D-6E8A-4147-A177-3AD203B41FA5}">
                      <a16:colId xmlns:a16="http://schemas.microsoft.com/office/drawing/2014/main" val="1788923514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2412788714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883954472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2836643444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1366839152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2933523608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2689667329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3021213741"/>
                    </a:ext>
                  </a:extLst>
                </a:gridCol>
                <a:gridCol w="1258469">
                  <a:extLst>
                    <a:ext uri="{9D8B030D-6E8A-4147-A177-3AD203B41FA5}">
                      <a16:colId xmlns:a16="http://schemas.microsoft.com/office/drawing/2014/main" val="3641850124"/>
                    </a:ext>
                  </a:extLst>
                </a:gridCol>
              </a:tblGrid>
              <a:tr h="72180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case1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case5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case10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71724"/>
                  </a:ext>
                </a:extLst>
              </a:tr>
              <a:tr h="72180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Average waiting</a:t>
                      </a:r>
                      <a:r>
                        <a:rPr lang="en-US" altLang="zh-TW" baseline="0" dirty="0" smtClean="0"/>
                        <a:t> rounds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0.667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0.31578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2.6975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44.2648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161.599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337.939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079942"/>
                  </a:ext>
                </a:extLst>
              </a:tr>
              <a:tr h="72180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Execution time (sec)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2.252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12.645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25.145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7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53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659</Words>
  <Application>Microsoft Office PowerPoint</Application>
  <PresentationFormat>寬螢幕</PresentationFormat>
  <Paragraphs>200</Paragraphs>
  <Slides>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BiauKai</vt:lpstr>
      <vt:lpstr>Mangal</vt:lpstr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Algorithm  Final Presentation</vt:lpstr>
      <vt:lpstr>Outline</vt:lpstr>
      <vt:lpstr>Idea (1/4)</vt:lpstr>
      <vt:lpstr>Idea (2/4)</vt:lpstr>
      <vt:lpstr>Idea (3/4)</vt:lpstr>
      <vt:lpstr>Idea (4/4)</vt:lpstr>
      <vt:lpstr>Algorithm (1/2)</vt:lpstr>
      <vt:lpstr>Algorithm (2/2)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Final Presentation</dc:title>
  <dc:creator>Microsoft Office User</dc:creator>
  <cp:lastModifiedBy>廖宜倫</cp:lastModifiedBy>
  <cp:revision>44</cp:revision>
  <dcterms:created xsi:type="dcterms:W3CDTF">2018-01-09T02:02:07Z</dcterms:created>
  <dcterms:modified xsi:type="dcterms:W3CDTF">2018-01-11T14:18:04Z</dcterms:modified>
</cp:coreProperties>
</file>